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La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Lato-bold.fntdata"/><Relationship Id="rId12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ato-boldItalic.fntdata"/><Relationship Id="rId14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jpg>
</file>

<file path=ppt/media/image02.png>
</file>

<file path=ppt/media/image0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 rot="10800000">
            <a:off x="0" y="3093234"/>
            <a:ext cx="8458200" cy="712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685800" y="1300757"/>
            <a:ext cx="7772400" cy="1684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685800" y="3093357"/>
            <a:ext cx="7772400" cy="7124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2"/>
              </a:buClr>
              <a:buNone/>
              <a:defRPr b="1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57200" y="1460499"/>
            <a:ext cx="40302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656667" y="1461908"/>
            <a:ext cx="40302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0" y="4406309"/>
            <a:ext cx="8686800" cy="5195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>
                <a:solidFill>
                  <a:schemeClr val="dk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60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480"/>
              </a:spcBef>
              <a:buClr>
                <a:schemeClr val="dk2"/>
              </a:buClr>
              <a:buSzPct val="100000"/>
              <a:defRPr sz="2400">
                <a:solidFill>
                  <a:schemeClr val="dk2"/>
                </a:solidFill>
              </a:defRPr>
            </a:lvl2pPr>
            <a:lvl3pPr lvl="2">
              <a:spcBef>
                <a:spcPts val="480"/>
              </a:spcBef>
              <a:buClr>
                <a:schemeClr val="dk2"/>
              </a:buClr>
              <a:buSzPct val="100000"/>
              <a:defRPr sz="2400">
                <a:solidFill>
                  <a:schemeClr val="dk2"/>
                </a:solidFill>
              </a:defRPr>
            </a:lvl3pPr>
            <a:lvl4pPr lvl="3"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4pPr>
            <a:lvl5pPr lvl="4"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5pPr>
            <a:lvl6pPr lvl="5"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6pPr>
            <a:lvl7pPr lvl="6"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7pPr>
            <a:lvl8pPr lvl="7"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8pPr>
            <a:lvl9pPr lvl="8"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fr" sz="13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#littlebits #maindansante #EVmini.jpg" id="39" name="Shape 39"/>
          <p:cNvPicPr preferRelativeResize="0"/>
          <p:nvPr/>
        </p:nvPicPr>
        <p:blipFill rotWithShape="1">
          <a:blip r:embed="rId3">
            <a:alphaModFix/>
          </a:blip>
          <a:srcRect b="0" l="4568" r="4431" t="4278"/>
          <a:stretch/>
        </p:blipFill>
        <p:spPr>
          <a:xfrm>
            <a:off x="685800" y="0"/>
            <a:ext cx="7706526" cy="540332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Shape 40"/>
          <p:cNvSpPr txBox="1"/>
          <p:nvPr>
            <p:ph idx="4294967295" type="ctrTitle"/>
          </p:nvPr>
        </p:nvSpPr>
        <p:spPr>
          <a:xfrm>
            <a:off x="2819400" y="2085378"/>
            <a:ext cx="5003999" cy="899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>
                <a:latin typeface="Lato"/>
                <a:ea typeface="Lato"/>
                <a:cs typeface="Lato"/>
                <a:sym typeface="Lato"/>
              </a:rPr>
              <a:t>La main dansante</a:t>
            </a:r>
          </a:p>
        </p:txBody>
      </p:sp>
      <p:sp>
        <p:nvSpPr>
          <p:cNvPr id="41" name="Shape 41"/>
          <p:cNvSpPr txBox="1"/>
          <p:nvPr/>
        </p:nvSpPr>
        <p:spPr>
          <a:xfrm>
            <a:off x="700925" y="4319625"/>
            <a:ext cx="2501400" cy="736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rgbClr val="FFFFFF"/>
                </a:solidFill>
              </a:rPr>
              <a:t>Âge: 5 ans et +</a:t>
            </a:r>
          </a:p>
          <a:p>
            <a:pPr lvl="0" rtl="0">
              <a:spcBef>
                <a:spcPts val="0"/>
              </a:spcBef>
              <a:buNone/>
            </a:pPr>
            <a:r>
              <a:rPr lang="fr">
                <a:solidFill>
                  <a:srgbClr val="FFFFFF"/>
                </a:solidFill>
              </a:rPr>
              <a:t>Niveau: Débutant</a:t>
            </a:r>
          </a:p>
          <a:p>
            <a:pPr lvl="0">
              <a:spcBef>
                <a:spcPts val="0"/>
              </a:spcBef>
              <a:buNone/>
            </a:pPr>
            <a:r>
              <a:rPr lang="fr">
                <a:solidFill>
                  <a:srgbClr val="FFFFFF"/>
                </a:solidFill>
              </a:rPr>
              <a:t>Temps: 15 à 30 minutes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2400">
                <a:latin typeface="Lato"/>
                <a:ea typeface="Lato"/>
                <a:cs typeface="Lato"/>
                <a:sym typeface="Lato"/>
              </a:rPr>
              <a:t>Cartons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2400">
                <a:latin typeface="Lato"/>
                <a:ea typeface="Lato"/>
                <a:cs typeface="Lato"/>
                <a:sym typeface="Lato"/>
              </a:rPr>
              <a:t>Ciseaux</a:t>
            </a:r>
          </a:p>
          <a:p>
            <a:pPr lvl="0" rtl="0">
              <a:spcBef>
                <a:spcPts val="0"/>
              </a:spcBef>
              <a:buNone/>
            </a:pPr>
            <a:r>
              <a:rPr lang="fr" sz="2400">
                <a:latin typeface="Lato"/>
                <a:ea typeface="Lato"/>
                <a:cs typeface="Lato"/>
                <a:sym typeface="Lato"/>
              </a:rPr>
              <a:t>Crayons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" name="Shape 47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2400">
                <a:latin typeface="Lato"/>
                <a:ea typeface="Lato"/>
                <a:cs typeface="Lato"/>
                <a:sym typeface="Lato"/>
              </a:rPr>
              <a:t>Matériaux d’art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 sz="2400"/>
              <a:t>littleBits : 3 types de modules</a:t>
            </a:r>
          </a:p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r" sz="1800">
                <a:solidFill>
                  <a:srgbClr val="0000FF"/>
                </a:solidFill>
              </a:rPr>
              <a:t>Power / courant : Power (usb, batterie 9volt)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fr" sz="1800">
                <a:solidFill>
                  <a:srgbClr val="FF00FF"/>
                </a:solidFill>
              </a:rPr>
              <a:t>Input / entrée : Pulse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00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1800">
                <a:solidFill>
                  <a:srgbClr val="00FF00"/>
                </a:solidFill>
              </a:rPr>
              <a:t>Output / sortie : Servo-moteur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FF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fr" sz="1800">
                <a:solidFill>
                  <a:srgbClr val="FF9900"/>
                </a:solidFill>
              </a:rPr>
              <a:t>Relays / relais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50531_214614.jpg" id="58" name="Shape 58"/>
          <p:cNvPicPr preferRelativeResize="0"/>
          <p:nvPr/>
        </p:nvPicPr>
        <p:blipFill>
          <a:blip r:embed="rId3">
            <a:alphaModFix amt="73000"/>
          </a:blip>
          <a:stretch>
            <a:fillRect/>
          </a:stretch>
        </p:blipFill>
        <p:spPr>
          <a:xfrm rot="-5400000">
            <a:off x="1944439" y="-1831788"/>
            <a:ext cx="5026348" cy="8935777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 txBox="1"/>
          <p:nvPr>
            <p:ph type="title"/>
          </p:nvPr>
        </p:nvSpPr>
        <p:spPr>
          <a:xfrm>
            <a:off x="457200" y="205975"/>
            <a:ext cx="3127200" cy="57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-381000" lvl="0" marL="457200">
              <a:spcBef>
                <a:spcPts val="0"/>
              </a:spcBef>
              <a:buSzPct val="100000"/>
              <a:buFont typeface="Lato"/>
              <a:buAutoNum type="arabicPeriod"/>
            </a:pPr>
            <a:r>
              <a:rPr lang="fr" sz="2400">
                <a:latin typeface="Lato"/>
                <a:ea typeface="Lato"/>
                <a:cs typeface="Lato"/>
                <a:sym typeface="Lato"/>
              </a:rPr>
              <a:t>Monter le circuit</a:t>
            </a:r>
          </a:p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395600" y="4510400"/>
            <a:ext cx="4432499" cy="411299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 sz="1800"/>
              <a:t>Power bleu au pulse rose au servo vert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50531_214702.jpg"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994249" y="-1978781"/>
            <a:ext cx="5128024" cy="911652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 txBox="1"/>
          <p:nvPr>
            <p:ph type="title"/>
          </p:nvPr>
        </p:nvSpPr>
        <p:spPr>
          <a:xfrm>
            <a:off x="457200" y="282176"/>
            <a:ext cx="3680399" cy="460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 sz="2400">
                <a:latin typeface="Lato"/>
                <a:ea typeface="Lato"/>
                <a:cs typeface="Lato"/>
                <a:sym typeface="Lato"/>
              </a:rPr>
              <a:t>2. Tracer la main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50531_214918.jpg" id="71" name="Shape 71"/>
          <p:cNvPicPr preferRelativeResize="0"/>
          <p:nvPr/>
        </p:nvPicPr>
        <p:blipFill>
          <a:blip r:embed="rId3">
            <a:alphaModFix amt="79000"/>
          </a:blip>
          <a:stretch>
            <a:fillRect/>
          </a:stretch>
        </p:blipFill>
        <p:spPr>
          <a:xfrm rot="-5400000">
            <a:off x="1963725" y="-2075325"/>
            <a:ext cx="5178349" cy="92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>
            <p:ph type="title"/>
          </p:nvPr>
        </p:nvSpPr>
        <p:spPr>
          <a:xfrm>
            <a:off x="333575" y="218326"/>
            <a:ext cx="4616700" cy="654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 sz="2400">
                <a:latin typeface="Lato"/>
                <a:ea typeface="Lato"/>
                <a:cs typeface="Lato"/>
                <a:sym typeface="Lato"/>
              </a:rPr>
              <a:t>3. Découper la main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457200" y="205976"/>
            <a:ext cx="4479599" cy="6668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" sz="2400">
                <a:latin typeface="Lato"/>
                <a:ea typeface="Lato"/>
                <a:cs typeface="Lato"/>
                <a:sym typeface="Lato"/>
              </a:rPr>
              <a:t>5. Coller la main au servo</a:t>
            </a:r>
          </a:p>
        </p:txBody>
      </p:sp>
      <p:pic>
        <p:nvPicPr>
          <p:cNvPr descr="#littlebits #maindansante #EVmini.jpg" id="78" name="Shape 78"/>
          <p:cNvPicPr preferRelativeResize="0"/>
          <p:nvPr/>
        </p:nvPicPr>
        <p:blipFill rotWithShape="1">
          <a:blip r:embed="rId3">
            <a:alphaModFix/>
          </a:blip>
          <a:srcRect b="0" l="4568" r="4431" t="4278"/>
          <a:stretch/>
        </p:blipFill>
        <p:spPr>
          <a:xfrm>
            <a:off x="0" y="0"/>
            <a:ext cx="7706526" cy="540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